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9" r:id="rId4"/>
    <p:sldId id="258" r:id="rId5"/>
    <p:sldId id="297" r:id="rId6"/>
    <p:sldId id="261" r:id="rId7"/>
    <p:sldId id="260" r:id="rId8"/>
    <p:sldId id="293" r:id="rId9"/>
    <p:sldId id="271" r:id="rId10"/>
    <p:sldId id="272" r:id="rId11"/>
    <p:sldId id="276" r:id="rId12"/>
    <p:sldId id="275" r:id="rId13"/>
    <p:sldId id="277" r:id="rId14"/>
    <p:sldId id="274" r:id="rId15"/>
    <p:sldId id="273" r:id="rId16"/>
    <p:sldId id="278" r:id="rId17"/>
    <p:sldId id="290" r:id="rId18"/>
    <p:sldId id="280" r:id="rId19"/>
    <p:sldId id="281" r:id="rId20"/>
    <p:sldId id="282" r:id="rId21"/>
    <p:sldId id="262" r:id="rId22"/>
    <p:sldId id="289" r:id="rId23"/>
    <p:sldId id="284" r:id="rId24"/>
    <p:sldId id="286" r:id="rId25"/>
    <p:sldId id="292" r:id="rId26"/>
    <p:sldId id="294" r:id="rId27"/>
    <p:sldId id="295" r:id="rId28"/>
    <p:sldId id="296" r:id="rId29"/>
    <p:sldId id="288" r:id="rId30"/>
    <p:sldId id="291" r:id="rId31"/>
    <p:sldId id="270"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
      <p:font typeface="Raleway" panose="020B05030301010600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259"/>
            <p14:sldId id="258"/>
            <p14:sldId id="297"/>
          </p14:sldIdLst>
        </p14:section>
        <p14:section name="Kit de montage" id="{A864A39C-5BA3-44B0-8BE2-CBCE336C765B}">
          <p14:sldIdLst>
            <p14:sldId id="261"/>
            <p14:sldId id="260"/>
            <p14:sldId id="293"/>
            <p14:sldId id="271"/>
            <p14:sldId id="272"/>
            <p14:sldId id="276"/>
            <p14:sldId id="275"/>
            <p14:sldId id="277"/>
            <p14:sldId id="274"/>
            <p14:sldId id="273"/>
            <p14:sldId id="278"/>
            <p14:sldId id="290"/>
            <p14:sldId id="280"/>
            <p14:sldId id="281"/>
            <p14:sldId id="282"/>
          </p14:sldIdLst>
        </p14:section>
        <p14:section name="PV vérif" id="{00503699-3E47-4DAD-91A9-739547EB0F81}">
          <p14:sldIdLst>
            <p14:sldId id="262"/>
          </p14:sldIdLst>
        </p14:section>
        <p14:section name="Stratégie d'intégration" id="{3F3F4E20-6007-4EA0-A987-D68DCC54C97B}">
          <p14:sldIdLst>
            <p14:sldId id="289"/>
            <p14:sldId id="284"/>
            <p14:sldId id="286"/>
            <p14:sldId id="292"/>
            <p14:sldId id="294"/>
            <p14:sldId id="295"/>
            <p14:sldId id="296"/>
            <p14:sldId id="288"/>
            <p14:sldId id="291"/>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2" y="15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a:t>
            </a:r>
            <a:r>
              <a:rPr lang="fr-FR" sz="4800" dirty="0">
                <a:solidFill>
                  <a:schemeClr val="tx1"/>
                </a:solidFill>
                <a:latin typeface="Century Gothic" panose="020B0502020202020204" pitchFamily="34" charset="0"/>
              </a:rPr>
              <a:t>Véhicule</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1369368" y="2661456"/>
            <a:ext cx="6400800" cy="131445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15/03/2019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16h-17h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Centrale ISYDES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73</a:t>
            </a:r>
          </a:p>
          <a:p>
            <a:pPr>
              <a:buFont typeface="Wingdings" panose="05000000000000000000" pitchFamily="2" charset="2"/>
              <a:buChar char="§"/>
            </a:pPr>
            <a:r>
              <a:rPr lang="fr-FR" sz="2400" dirty="0">
                <a:latin typeface="Raleway" panose="020B0503030101060003" pitchFamily="34" charset="0"/>
              </a:rPr>
              <a:t>Reçu 8</a:t>
            </a:r>
          </a:p>
          <a:p>
            <a:pPr>
              <a:buFont typeface="Wingdings" panose="05000000000000000000" pitchFamily="2" charset="2"/>
              <a:buChar char="§"/>
            </a:pPr>
            <a:r>
              <a:rPr lang="fr-FR" sz="2400" b="0" dirty="0">
                <a:latin typeface="Raleway" panose="020B0503030101060003" pitchFamily="34" charset="0"/>
              </a:rPr>
              <a:t>En phase de production à La </a:t>
            </a:r>
            <a:r>
              <a:rPr lang="fr-FR" sz="2400" b="0" dirty="0" err="1">
                <a:latin typeface="Raleway" panose="020B0503030101060003" pitchFamily="34" charset="0"/>
              </a:rPr>
              <a:t>Mache</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Pédalier</a:t>
            </a:r>
          </a:p>
        </p:txBody>
      </p:sp>
    </p:spTree>
    <p:extLst>
      <p:ext uri="{BB962C8B-B14F-4D97-AF65-F5344CB8AC3E}">
        <p14:creationId xmlns:p14="http://schemas.microsoft.com/office/powerpoint/2010/main" val="130557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338</a:t>
            </a:r>
          </a:p>
          <a:p>
            <a:pPr>
              <a:buFont typeface="Wingdings" panose="05000000000000000000" pitchFamily="2" charset="2"/>
              <a:buChar char="§"/>
            </a:pPr>
            <a:r>
              <a:rPr lang="fr-FR" sz="2400" dirty="0">
                <a:latin typeface="Raleway" panose="020B0503030101060003" pitchFamily="34" charset="0"/>
              </a:rPr>
              <a:t>Reçu 32</a:t>
            </a:r>
          </a:p>
          <a:p>
            <a:pPr>
              <a:buFont typeface="Wingdings" panose="05000000000000000000" pitchFamily="2" charset="2"/>
              <a:buChar char="§"/>
            </a:pPr>
            <a:r>
              <a:rPr lang="fr-FR" sz="2400" b="0" dirty="0">
                <a:latin typeface="Raleway" panose="020B0503030101060003" pitchFamily="34" charset="0"/>
              </a:rPr>
              <a:t>Tubes en carbone commandés</a:t>
            </a:r>
          </a:p>
          <a:p>
            <a:pPr>
              <a:buFont typeface="Wingdings" panose="05000000000000000000" pitchFamily="2" charset="2"/>
              <a:buChar char="§"/>
            </a:pPr>
            <a:r>
              <a:rPr lang="fr-FR" sz="2400" b="0" dirty="0">
                <a:latin typeface="Raleway" panose="020B0503030101060003" pitchFamily="34" charset="0"/>
              </a:rPr>
              <a:t>Pièces chez </a:t>
            </a:r>
            <a:r>
              <a:rPr lang="fr-FR" sz="2400" b="0" dirty="0" err="1">
                <a:latin typeface="Raleway" panose="020B0503030101060003" pitchFamily="34" charset="0"/>
              </a:rPr>
              <a:t>Alpen</a:t>
            </a:r>
            <a:r>
              <a:rPr lang="fr-FR" sz="2400" b="0" dirty="0">
                <a:latin typeface="Raleway" panose="020B0503030101060003" pitchFamily="34" charset="0"/>
              </a:rPr>
              <a:t> Tech commandés (délai un mois)</a:t>
            </a:r>
          </a:p>
          <a:p>
            <a:pPr>
              <a:buFont typeface="Wingdings" panose="05000000000000000000" pitchFamily="2" charset="2"/>
              <a:buChar char="§"/>
            </a:pPr>
            <a:r>
              <a:rPr lang="fr-FR" sz="2400" b="0" dirty="0">
                <a:latin typeface="Raleway" panose="020B0503030101060003" pitchFamily="34" charset="0"/>
              </a:rPr>
              <a:t>32 chapes récupérés aujourd’hui à La </a:t>
            </a:r>
            <a:r>
              <a:rPr lang="fr-FR" sz="2400" b="0" dirty="0" err="1">
                <a:latin typeface="Raleway" panose="020B0503030101060003" pitchFamily="34" charset="0"/>
              </a:rPr>
              <a:t>Mache</a:t>
            </a:r>
            <a:endParaRPr lang="fr-FR" sz="2400" b="0" dirty="0">
              <a:latin typeface="Raleway" panose="020B0503030101060003" pitchFamily="34" charset="0"/>
            </a:endParaRPr>
          </a:p>
          <a:p>
            <a:pPr>
              <a:buFont typeface="Wingdings" panose="05000000000000000000" pitchFamily="2" charset="2"/>
              <a:buChar char="§"/>
            </a:pPr>
            <a:r>
              <a:rPr lang="fr-FR" sz="2400" b="0" dirty="0">
                <a:latin typeface="Raleway" panose="020B0503030101060003" pitchFamily="34" charset="0"/>
              </a:rPr>
              <a:t>Visserie commandée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Triangles</a:t>
            </a:r>
          </a:p>
        </p:txBody>
      </p:sp>
    </p:spTree>
    <p:extLst>
      <p:ext uri="{BB962C8B-B14F-4D97-AF65-F5344CB8AC3E}">
        <p14:creationId xmlns:p14="http://schemas.microsoft.com/office/powerpoint/2010/main" val="226695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404007" cy="3456384"/>
          </a:xfrm>
        </p:spPr>
        <p:txBody>
          <a:bodyPr/>
          <a:lstStyle/>
          <a:p>
            <a:pPr>
              <a:buFont typeface="Wingdings" panose="05000000000000000000" pitchFamily="2" charset="2"/>
              <a:buChar char="§"/>
            </a:pPr>
            <a:r>
              <a:rPr lang="fr-FR" sz="2000" dirty="0">
                <a:latin typeface="Raleway" panose="020B0503030101060003" pitchFamily="34" charset="0"/>
              </a:rPr>
              <a:t>ICO 24</a:t>
            </a:r>
          </a:p>
          <a:p>
            <a:pPr>
              <a:buFont typeface="Wingdings" panose="05000000000000000000" pitchFamily="2" charset="2"/>
              <a:buChar char="§"/>
            </a:pPr>
            <a:r>
              <a:rPr lang="fr-FR" sz="2000" dirty="0">
                <a:latin typeface="Raleway" panose="020B0503030101060003" pitchFamily="34" charset="0"/>
              </a:rPr>
              <a:t>Reçu 8</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Beringer</a:t>
            </a:r>
            <a:r>
              <a:rPr lang="fr-FR" sz="2000" b="0" dirty="0">
                <a:latin typeface="Raleway" panose="020B0503030101060003" pitchFamily="34" charset="0"/>
              </a:rPr>
              <a:t> lancé</a:t>
            </a:r>
          </a:p>
          <a:p>
            <a:pPr>
              <a:buFont typeface="Wingdings" panose="05000000000000000000" pitchFamily="2" charset="2"/>
              <a:buChar char="§"/>
            </a:pPr>
            <a:r>
              <a:rPr lang="fr-FR" sz="2000" b="0" dirty="0">
                <a:latin typeface="Raleway" panose="020B0503030101060003" pitchFamily="34" charset="0"/>
              </a:rPr>
              <a:t>Récupération des Etriers et maitre cylindre de </a:t>
            </a:r>
            <a:r>
              <a:rPr lang="fr-FR" sz="2000" b="0" dirty="0" err="1">
                <a:latin typeface="Raleway" panose="020B0503030101060003" pitchFamily="34" charset="0"/>
              </a:rPr>
              <a:t>Olympix</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Frette lancé à La </a:t>
            </a:r>
            <a:r>
              <a:rPr lang="fr-FR" sz="2000" b="0" dirty="0" err="1">
                <a:latin typeface="Raleway" panose="020B0503030101060003" pitchFamily="34" charset="0"/>
              </a:rPr>
              <a:t>Mache</a:t>
            </a:r>
            <a:endParaRPr lang="fr-FR" sz="2000" b="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Freinage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3" y="903222"/>
            <a:ext cx="3964261" cy="2130790"/>
          </a:xfrm>
          <a:prstGeom prst="rect">
            <a:avLst/>
          </a:prstGeom>
        </p:spPr>
      </p:pic>
    </p:spTree>
    <p:extLst>
      <p:ext uri="{BB962C8B-B14F-4D97-AF65-F5344CB8AC3E}">
        <p14:creationId xmlns:p14="http://schemas.microsoft.com/office/powerpoint/2010/main" val="3184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35</a:t>
            </a:r>
          </a:p>
          <a:p>
            <a:pPr>
              <a:buFont typeface="Wingdings" panose="05000000000000000000" pitchFamily="2" charset="2"/>
              <a:buChar char="§"/>
            </a:pPr>
            <a:r>
              <a:rPr lang="fr-FR" sz="2400" dirty="0">
                <a:latin typeface="Raleway" panose="020B0503030101060003" pitchFamily="34" charset="0"/>
              </a:rPr>
              <a:t>Reçu 10</a:t>
            </a:r>
          </a:p>
          <a:p>
            <a:pPr>
              <a:buFont typeface="Wingdings" panose="05000000000000000000" pitchFamily="2" charset="2"/>
              <a:buChar char="§"/>
            </a:pPr>
            <a:r>
              <a:rPr lang="fr-FR" sz="2400" b="0" dirty="0">
                <a:latin typeface="Raleway" panose="020B0503030101060003" pitchFamily="34" charset="0"/>
              </a:rPr>
              <a:t>Durites + raccords déjà préparés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Circuit de freinage</a:t>
            </a:r>
          </a:p>
        </p:txBody>
      </p:sp>
    </p:spTree>
    <p:extLst>
      <p:ext uri="{BB962C8B-B14F-4D97-AF65-F5344CB8AC3E}">
        <p14:creationId xmlns:p14="http://schemas.microsoft.com/office/powerpoint/2010/main" val="21847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19" y="748145"/>
            <a:ext cx="8074795" cy="3551797"/>
          </a:xfrm>
        </p:spPr>
        <p:txBody>
          <a:bodyPr/>
          <a:lstStyle/>
          <a:p>
            <a:pPr>
              <a:buFont typeface="Wingdings" panose="05000000000000000000" pitchFamily="2" charset="2"/>
              <a:buChar char="§"/>
            </a:pPr>
            <a:r>
              <a:rPr lang="fr-FR" sz="2400" dirty="0">
                <a:latin typeface="Raleway" panose="020B0503030101060003" pitchFamily="34" charset="0"/>
              </a:rPr>
              <a:t>ICO 55</a:t>
            </a:r>
          </a:p>
          <a:p>
            <a:pPr>
              <a:buFont typeface="Wingdings" panose="05000000000000000000" pitchFamily="2" charset="2"/>
              <a:buChar char="§"/>
            </a:pPr>
            <a:r>
              <a:rPr lang="fr-FR" sz="2400" dirty="0">
                <a:latin typeface="Raleway" panose="020B0503030101060003" pitchFamily="34" charset="0"/>
              </a:rPr>
              <a:t>Reçu 4</a:t>
            </a:r>
          </a:p>
          <a:p>
            <a:pPr>
              <a:buFont typeface="Wingdings" panose="05000000000000000000" pitchFamily="2" charset="2"/>
              <a:buChar char="§"/>
            </a:pPr>
            <a:r>
              <a:rPr lang="fr-FR" sz="2400" b="0" dirty="0">
                <a:latin typeface="Raleway" panose="020B0503030101060003" pitchFamily="34" charset="0"/>
              </a:rPr>
              <a:t>Préparation du devis pour Bron lancement dans la semaine de la commande (délai 1 mois) nécessité d’envoyer les livraisons </a:t>
            </a:r>
            <a:r>
              <a:rPr lang="fr-FR" sz="2400" b="0" dirty="0" err="1">
                <a:latin typeface="Raleway" panose="020B0503030101060003" pitchFamily="34" charset="0"/>
              </a:rPr>
              <a:t>textreme</a:t>
            </a:r>
            <a:endParaRPr lang="fr-FR" sz="2400" b="0" dirty="0">
              <a:latin typeface="Raleway" panose="020B0503030101060003" pitchFamily="34" charset="0"/>
            </a:endParaRPr>
          </a:p>
          <a:p>
            <a:pPr>
              <a:buFont typeface="Wingdings" panose="05000000000000000000" pitchFamily="2" charset="2"/>
              <a:buChar char="§"/>
            </a:pPr>
            <a:r>
              <a:rPr lang="fr-FR" sz="2400" b="0" dirty="0">
                <a:latin typeface="Raleway" panose="020B0503030101060003" pitchFamily="34" charset="0"/>
              </a:rPr>
              <a:t>Push clips récupérés d’</a:t>
            </a:r>
            <a:r>
              <a:rPr lang="fr-FR" sz="2400" b="0" dirty="0" err="1">
                <a:latin typeface="Raleway" panose="020B0503030101060003" pitchFamily="34" charset="0"/>
              </a:rPr>
              <a:t>Olympix</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Carrosserie</a:t>
            </a:r>
          </a:p>
        </p:txBody>
      </p:sp>
    </p:spTree>
    <p:extLst>
      <p:ext uri="{BB962C8B-B14F-4D97-AF65-F5344CB8AC3E}">
        <p14:creationId xmlns:p14="http://schemas.microsoft.com/office/powerpoint/2010/main" val="281759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707592" cy="3456384"/>
          </a:xfrm>
        </p:spPr>
        <p:txBody>
          <a:bodyPr/>
          <a:lstStyle/>
          <a:p>
            <a:pPr>
              <a:buFont typeface="Wingdings" panose="05000000000000000000" pitchFamily="2" charset="2"/>
              <a:buChar char="§"/>
            </a:pPr>
            <a:r>
              <a:rPr lang="fr-FR" sz="2000" dirty="0">
                <a:latin typeface="Raleway" panose="020B0503030101060003" pitchFamily="34" charset="0"/>
              </a:rPr>
              <a:t>ICO : 110</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dirty="0">
                <a:latin typeface="Raleway" panose="020B0503030101060003" pitchFamily="34" charset="0"/>
              </a:rPr>
              <a:t> </a:t>
            </a:r>
            <a:r>
              <a:rPr lang="fr-FR" sz="2000" b="0" dirty="0">
                <a:latin typeface="Raleway" panose="020B0503030101060003" pitchFamily="34" charset="0"/>
              </a:rPr>
              <a:t>Moyeu et porte moyeu en cours à </a:t>
            </a:r>
            <a:r>
              <a:rPr lang="fr-FR" sz="2000" b="0" dirty="0" err="1">
                <a:latin typeface="Raleway" panose="020B0503030101060003" pitchFamily="34" charset="0"/>
              </a:rPr>
              <a:t>Boisard</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Roulements commandés chez SKF</a:t>
            </a:r>
          </a:p>
          <a:p>
            <a:pPr>
              <a:buFont typeface="Wingdings" panose="05000000000000000000" pitchFamily="2" charset="2"/>
              <a:buChar char="§"/>
            </a:pPr>
            <a:r>
              <a:rPr lang="fr-FR" sz="2000" b="0" dirty="0">
                <a:latin typeface="Raleway" panose="020B0503030101060003" pitchFamily="34" charset="0"/>
              </a:rPr>
              <a:t>Jantes magnésium reçues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Roue équipée</a:t>
            </a:r>
          </a:p>
        </p:txBody>
      </p:sp>
    </p:spTree>
    <p:extLst>
      <p:ext uri="{BB962C8B-B14F-4D97-AF65-F5344CB8AC3E}">
        <p14:creationId xmlns:p14="http://schemas.microsoft.com/office/powerpoint/2010/main" val="170180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549080" cy="3456384"/>
          </a:xfrm>
        </p:spPr>
        <p:txBody>
          <a:bodyPr/>
          <a:lstStyle/>
          <a:p>
            <a:pPr>
              <a:buFont typeface="Wingdings" panose="05000000000000000000" pitchFamily="2" charset="2"/>
              <a:buChar char="§"/>
            </a:pPr>
            <a:r>
              <a:rPr lang="fr-FR" sz="2000" dirty="0">
                <a:latin typeface="Raleway" panose="020B0503030101060003" pitchFamily="34" charset="0"/>
              </a:rPr>
              <a:t>ICO 96</a:t>
            </a:r>
          </a:p>
          <a:p>
            <a:pPr>
              <a:buFont typeface="Wingdings" panose="05000000000000000000" pitchFamily="2" charset="2"/>
              <a:buChar char="§"/>
            </a:pPr>
            <a:r>
              <a:rPr lang="fr-FR" sz="2000" dirty="0">
                <a:latin typeface="Raleway" panose="020B0503030101060003" pitchFamily="34" charset="0"/>
              </a:rPr>
              <a:t>Reçu 20</a:t>
            </a:r>
          </a:p>
          <a:p>
            <a:pPr>
              <a:buFont typeface="Wingdings" panose="05000000000000000000" pitchFamily="2" charset="2"/>
              <a:buChar char="§"/>
            </a:pPr>
            <a:r>
              <a:rPr lang="fr-FR" sz="2000" b="0" dirty="0">
                <a:latin typeface="Raleway" panose="020B0503030101060003" pitchFamily="34" charset="0"/>
              </a:rPr>
              <a:t>Commande lancée chez </a:t>
            </a:r>
            <a:r>
              <a:rPr lang="fr-FR" sz="2000" b="0" dirty="0" err="1">
                <a:latin typeface="Raleway" panose="020B0503030101060003" pitchFamily="34" charset="0"/>
              </a:rPr>
              <a:t>Ohlins</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Visserie classe 12.9 commandée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Suspensions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100" y="936381"/>
            <a:ext cx="3683370" cy="2762528"/>
          </a:xfrm>
          <a:prstGeom prst="rect">
            <a:avLst/>
          </a:prstGeom>
        </p:spPr>
      </p:pic>
    </p:spTree>
    <p:extLst>
      <p:ext uri="{BB962C8B-B14F-4D97-AF65-F5344CB8AC3E}">
        <p14:creationId xmlns:p14="http://schemas.microsoft.com/office/powerpoint/2010/main" val="177198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dirty="0">
                <a:latin typeface="Raleway" panose="020B0503030101060003" pitchFamily="34" charset="0"/>
              </a:rPr>
              <a:t>ICO 32</a:t>
            </a:r>
          </a:p>
          <a:p>
            <a:pPr>
              <a:buFont typeface="Wingdings" panose="05000000000000000000" pitchFamily="2" charset="2"/>
              <a:buChar char="§"/>
            </a:pPr>
            <a:r>
              <a:rPr lang="fr-FR" dirty="0">
                <a:latin typeface="Raleway" panose="020B0503030101060003" pitchFamily="34" charset="0"/>
              </a:rPr>
              <a:t>Reçu 0</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Barre anti roulis </a:t>
            </a:r>
          </a:p>
        </p:txBody>
      </p:sp>
    </p:spTree>
    <p:extLst>
      <p:ext uri="{BB962C8B-B14F-4D97-AF65-F5344CB8AC3E}">
        <p14:creationId xmlns:p14="http://schemas.microsoft.com/office/powerpoint/2010/main" val="353051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ICO 31</a:t>
            </a:r>
          </a:p>
          <a:p>
            <a:pPr>
              <a:buFont typeface="Wingdings" panose="05000000000000000000" pitchFamily="2" charset="2"/>
              <a:buChar char="§"/>
            </a:pPr>
            <a:r>
              <a:rPr lang="fr-FR" sz="2000" dirty="0">
                <a:latin typeface="Raleway" panose="020B0503030101060003" pitchFamily="34" charset="0"/>
              </a:rPr>
              <a:t>Reçu 25</a:t>
            </a:r>
          </a:p>
          <a:p>
            <a:pPr>
              <a:buFont typeface="Wingdings" panose="05000000000000000000" pitchFamily="2" charset="2"/>
              <a:buChar char="§"/>
            </a:pPr>
            <a:r>
              <a:rPr lang="fr-FR" sz="2000" b="0" dirty="0">
                <a:latin typeface="Raleway" panose="020B0503030101060003" pitchFamily="34" charset="0"/>
              </a:rPr>
              <a:t>Commande chez RCV lancée</a:t>
            </a:r>
          </a:p>
          <a:p>
            <a:pPr>
              <a:buFont typeface="Wingdings" panose="05000000000000000000" pitchFamily="2" charset="2"/>
              <a:buChar char="§"/>
            </a:pPr>
            <a:r>
              <a:rPr lang="fr-FR" sz="2000" b="0" dirty="0">
                <a:latin typeface="Raleway" panose="020B0503030101060003" pitchFamily="34" charset="0"/>
              </a:rPr>
              <a:t>Porte couronne en cours d’usinage à Centrale</a:t>
            </a: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Transmission secondaire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689" y="1244110"/>
            <a:ext cx="2331061" cy="3108081"/>
          </a:xfrm>
          <a:prstGeom prst="rect">
            <a:avLst/>
          </a:prstGeom>
        </p:spPr>
      </p:pic>
    </p:spTree>
    <p:extLst>
      <p:ext uri="{BB962C8B-B14F-4D97-AF65-F5344CB8AC3E}">
        <p14:creationId xmlns:p14="http://schemas.microsoft.com/office/powerpoint/2010/main" val="719546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7"/>
            <a:ext cx="4764492" cy="3315205"/>
          </a:xfrm>
        </p:spPr>
        <p:txBody>
          <a:bodyPr/>
          <a:lstStyle/>
          <a:p>
            <a:pPr>
              <a:buFont typeface="Wingdings" panose="05000000000000000000" pitchFamily="2" charset="2"/>
              <a:buChar char="§"/>
            </a:pPr>
            <a:r>
              <a:rPr lang="fr-FR" sz="2000" dirty="0">
                <a:latin typeface="Raleway" panose="020B0503030101060003" pitchFamily="34" charset="0"/>
              </a:rPr>
              <a:t>ICO : 503</a:t>
            </a:r>
          </a:p>
          <a:p>
            <a:pPr>
              <a:buFont typeface="Wingdings" panose="05000000000000000000" pitchFamily="2" charset="2"/>
              <a:buChar char="§"/>
            </a:pPr>
            <a:r>
              <a:rPr lang="fr-FR" sz="2000" dirty="0">
                <a:latin typeface="Raleway" panose="020B0503030101060003" pitchFamily="34" charset="0"/>
              </a:rPr>
              <a:t>Reçu : 0</a:t>
            </a:r>
          </a:p>
          <a:p>
            <a:pPr>
              <a:buFont typeface="Wingdings" panose="05000000000000000000" pitchFamily="2" charset="2"/>
              <a:buChar char="§"/>
            </a:pPr>
            <a:r>
              <a:rPr lang="fr-FR" sz="2000" b="0" dirty="0">
                <a:latin typeface="Raleway" panose="020B0503030101060003" pitchFamily="34" charset="0"/>
              </a:rPr>
              <a:t>Commande des cartes lancée</a:t>
            </a:r>
          </a:p>
          <a:p>
            <a:pPr>
              <a:buFont typeface="Wingdings" panose="05000000000000000000" pitchFamily="2" charset="2"/>
              <a:buChar char="§"/>
            </a:pPr>
            <a:r>
              <a:rPr lang="fr-FR" sz="2000" b="0" dirty="0">
                <a:latin typeface="Raleway" panose="020B0503030101060003" pitchFamily="34" charset="0"/>
              </a:rPr>
              <a:t>Commande du tableau de bord lancée</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Mouser</a:t>
            </a:r>
            <a:r>
              <a:rPr lang="fr-FR" sz="2000" b="0" dirty="0">
                <a:latin typeface="Raleway" panose="020B0503030101060003" pitchFamily="34" charset="0"/>
              </a:rPr>
              <a:t> en cours sur Bron </a:t>
            </a:r>
          </a:p>
          <a:p>
            <a:pPr>
              <a:buFont typeface="Wingdings" panose="05000000000000000000" pitchFamily="2" charset="2"/>
              <a:buChar char="§"/>
            </a:pPr>
            <a:r>
              <a:rPr lang="fr-FR" sz="2000" b="0" dirty="0">
                <a:latin typeface="Raleway" panose="020B0503030101060003" pitchFamily="34" charset="0"/>
              </a:rPr>
              <a:t>Commande chez RS Components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Electronique arrière &amp; arrière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00" y="801579"/>
            <a:ext cx="3030248" cy="4040330"/>
          </a:xfrm>
          <a:prstGeom prst="rect">
            <a:avLst/>
          </a:prstGeom>
        </p:spPr>
      </p:pic>
    </p:spTree>
    <p:extLst>
      <p:ext uri="{BB962C8B-B14F-4D97-AF65-F5344CB8AC3E}">
        <p14:creationId xmlns:p14="http://schemas.microsoft.com/office/powerpoint/2010/main" val="398529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a:t>Présentation des kits de montage</a:t>
            </a:r>
          </a:p>
          <a:p>
            <a:pPr marL="692150" indent="-514350">
              <a:buFont typeface="+mj-lt"/>
              <a:buAutoNum type="arabicPeriod"/>
            </a:pPr>
            <a:r>
              <a:rPr lang="fr-FR" dirty="0" err="1"/>
              <a:t>PVs</a:t>
            </a:r>
            <a:r>
              <a:rPr lang="fr-FR" dirty="0"/>
              <a:t> de vérification</a:t>
            </a:r>
          </a:p>
          <a:p>
            <a:pPr marL="692150" indent="-514350">
              <a:buFont typeface="+mj-lt"/>
              <a:buAutoNum type="arabicPeriod"/>
            </a:pPr>
            <a:r>
              <a:rPr lang="fr-FR" dirty="0"/>
              <a:t>Stratégie d’intégration</a:t>
            </a:r>
          </a:p>
          <a:p>
            <a:pPr marL="692150" indent="-514350">
              <a:buFont typeface="+mj-lt"/>
              <a:buAutoNum type="arabicPeriod"/>
            </a:pPr>
            <a:r>
              <a:rPr lang="fr-FR" dirty="0"/>
              <a:t>Planning prévisionnel</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000" dirty="0">
                <a:latin typeface="Raleway" panose="020B0503030101060003" pitchFamily="34" charset="0"/>
              </a:rPr>
              <a:t>ICO : 36</a:t>
            </a:r>
          </a:p>
          <a:p>
            <a:pPr>
              <a:buFont typeface="Wingdings" panose="05000000000000000000" pitchFamily="2" charset="2"/>
              <a:buChar char="§"/>
            </a:pPr>
            <a:r>
              <a:rPr lang="fr-FR" sz="2000" dirty="0">
                <a:latin typeface="Raleway" panose="020B0503030101060003" pitchFamily="34" charset="0"/>
              </a:rPr>
              <a:t>Reçu : 22</a:t>
            </a:r>
          </a:p>
          <a:p>
            <a:pPr>
              <a:buFont typeface="Wingdings" panose="05000000000000000000" pitchFamily="2" charset="2"/>
              <a:buChar char="§"/>
            </a:pPr>
            <a:r>
              <a:rPr lang="fr-FR" sz="2000" b="0" dirty="0">
                <a:latin typeface="Raleway" panose="020B0503030101060003" pitchFamily="34" charset="0"/>
              </a:rPr>
              <a:t>Commande HPC lancée</a:t>
            </a:r>
          </a:p>
          <a:p>
            <a:pPr>
              <a:buFont typeface="Wingdings" panose="05000000000000000000" pitchFamily="2" charset="2"/>
              <a:buChar char="§"/>
            </a:pPr>
            <a:r>
              <a:rPr lang="fr-FR" sz="2000" b="0" dirty="0">
                <a:latin typeface="Raleway" panose="020B0503030101060003" pitchFamily="34" charset="0"/>
              </a:rPr>
              <a:t>Pivot et manchon vont être soudés cette semaine à la </a:t>
            </a:r>
            <a:r>
              <a:rPr lang="fr-FR" sz="2000" b="0" dirty="0" err="1">
                <a:latin typeface="Raleway" panose="020B0503030101060003" pitchFamily="34" charset="0"/>
              </a:rPr>
              <a:t>Giraudière</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Direction</a:t>
            </a:r>
          </a:p>
        </p:txBody>
      </p:sp>
    </p:spTree>
    <p:extLst>
      <p:ext uri="{BB962C8B-B14F-4D97-AF65-F5344CB8AC3E}">
        <p14:creationId xmlns:p14="http://schemas.microsoft.com/office/powerpoint/2010/main" val="328151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a:latin typeface="Century Gothic" panose="020B0502020202020204" pitchFamily="34" charset="0"/>
              </a:rPr>
              <a:t>Présentation des </a:t>
            </a:r>
            <a:r>
              <a:rPr lang="fr-FR" dirty="0" err="1">
                <a:latin typeface="Century Gothic" panose="020B0502020202020204" pitchFamily="34" charset="0"/>
              </a:rPr>
              <a:t>PVs</a:t>
            </a:r>
            <a:r>
              <a:rPr lang="fr-FR" dirty="0">
                <a:latin typeface="Century Gothic" panose="020B0502020202020204" pitchFamily="34" charset="0"/>
              </a:rPr>
              <a:t> de vérification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74" y="1233101"/>
            <a:ext cx="2545373" cy="3393831"/>
          </a:xfrm>
          <a:prstGeom prst="rect">
            <a:avLst/>
          </a:prstGeom>
        </p:spPr>
      </p:pic>
    </p:spTree>
    <p:extLst>
      <p:ext uri="{BB962C8B-B14F-4D97-AF65-F5344CB8AC3E}">
        <p14:creationId xmlns:p14="http://schemas.microsoft.com/office/powerpoint/2010/main" val="15470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1653421" y="79530"/>
            <a:ext cx="5837159" cy="1102519"/>
          </a:xfrm>
        </p:spPr>
        <p:txBody>
          <a:bodyPr/>
          <a:lstStyle/>
          <a:p>
            <a:pPr marL="177800" algn="ctr"/>
            <a:r>
              <a:rPr lang="fr-FR" dirty="0">
                <a:latin typeface="Century Gothic" panose="020B0502020202020204" pitchFamily="34" charset="0"/>
              </a:rPr>
              <a:t>Stratégie d’intégration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41773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Test en torsion : </a:t>
            </a:r>
            <a:r>
              <a:rPr lang="fr-FR" sz="1800" b="0" dirty="0">
                <a:latin typeface="Raleway" panose="020B0503030101060003" pitchFamily="34" charset="0"/>
                <a:sym typeface="Wingdings" panose="05000000000000000000" pitchFamily="2" charset="2"/>
              </a:rPr>
              <a:t>La semaine prochaine (11-15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Peinture</a:t>
            </a:r>
            <a:r>
              <a:rPr lang="fr-FR" sz="1800" b="0" dirty="0">
                <a:latin typeface="Raleway" panose="020B0503030101060003" pitchFamily="34" charset="0"/>
                <a:sym typeface="Wingdings" panose="05000000000000000000" pitchFamily="2" charset="2"/>
              </a:rPr>
              <a:t> : entre le 11-15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Intégration des systèmes :</a:t>
            </a:r>
            <a:r>
              <a:rPr lang="fr-FR" sz="1800" b="0" dirty="0">
                <a:latin typeface="Raleway" panose="020B0503030101060003" pitchFamily="34" charset="0"/>
                <a:sym typeface="Wingdings" panose="05000000000000000000" pitchFamily="2" charset="2"/>
              </a:rPr>
              <a:t> entre le 15 Mars et le 03 Avril (à Bron)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châssis équipé</a:t>
            </a:r>
          </a:p>
        </p:txBody>
      </p:sp>
      <p:pic>
        <p:nvPicPr>
          <p:cNvPr id="7" name="Image 6">
            <a:extLst>
              <a:ext uri="{FF2B5EF4-FFF2-40B4-BE49-F238E27FC236}">
                <a16:creationId xmlns:a16="http://schemas.microsoft.com/office/drawing/2014/main" id="{3EED9802-73F2-4007-B675-AA3CCA597AE0}"/>
              </a:ext>
            </a:extLst>
          </p:cNvPr>
          <p:cNvPicPr>
            <a:picLocks noChangeAspect="1"/>
          </p:cNvPicPr>
          <p:nvPr/>
        </p:nvPicPr>
        <p:blipFill>
          <a:blip r:embed="rId2"/>
          <a:stretch>
            <a:fillRect/>
          </a:stretch>
        </p:blipFill>
        <p:spPr>
          <a:xfrm>
            <a:off x="6393743" y="843558"/>
            <a:ext cx="2312651" cy="4111379"/>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27199" cy="3345977"/>
          </a:xfrm>
        </p:spPr>
        <p:txBody>
          <a:bodyPr/>
          <a:lstStyle/>
          <a:p>
            <a:pPr>
              <a:buFont typeface="Wingdings" panose="05000000000000000000" pitchFamily="2" charset="2"/>
              <a:buChar char="§"/>
            </a:pPr>
            <a:r>
              <a:rPr lang="fr-FR" sz="1800" dirty="0">
                <a:latin typeface="Raleway" panose="020B0503030101060003" pitchFamily="34" charset="0"/>
              </a:rPr>
              <a:t>Soudure des chapes : </a:t>
            </a:r>
            <a:r>
              <a:rPr lang="fr-FR" sz="1800" b="0" dirty="0">
                <a:latin typeface="Raleway" panose="020B0503030101060003" pitchFamily="34" charset="0"/>
              </a:rPr>
              <a:t>Mercredi 6 Février chapes admissions, </a:t>
            </a:r>
            <a:r>
              <a:rPr lang="fr-FR" sz="1800" b="0" dirty="0" err="1">
                <a:latin typeface="Raleway" panose="020B0503030101060003" pitchFamily="34" charset="0"/>
              </a:rPr>
              <a:t>echapement</a:t>
            </a:r>
            <a:r>
              <a:rPr lang="fr-FR" sz="1800" b="0" dirty="0">
                <a:latin typeface="Raleway" panose="020B0503030101060003" pitchFamily="34" charset="0"/>
              </a:rPr>
              <a:t>, refroidissement</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Admission : </a:t>
            </a:r>
            <a:r>
              <a:rPr lang="fr-FR" sz="1800" b="0" dirty="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Echappement : </a:t>
            </a:r>
            <a:r>
              <a:rPr lang="fr-FR" sz="1800" b="0" dirty="0">
                <a:latin typeface="Raleway" panose="020B0503030101060003" pitchFamily="34" charset="0"/>
                <a:sym typeface="Wingdings" panose="05000000000000000000" pitchFamily="2" charset="2"/>
              </a:rPr>
              <a:t>Soudé la semaine du 25 février au 1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Refroidissement : </a:t>
            </a:r>
            <a:r>
              <a:rPr lang="fr-FR" sz="1800" b="0" dirty="0">
                <a:latin typeface="Raleway" panose="020B0503030101060003" pitchFamily="34" charset="0"/>
                <a:sym typeface="Wingdings" panose="05000000000000000000" pitchFamily="2" charset="2"/>
              </a:rPr>
              <a:t>Commande en cours chez </a:t>
            </a:r>
            <a:r>
              <a:rPr lang="fr-FR" sz="1800" b="0" dirty="0" err="1">
                <a:latin typeface="Raleway" panose="020B0503030101060003" pitchFamily="34" charset="0"/>
                <a:sym typeface="Wingdings" panose="05000000000000000000" pitchFamily="2" charset="2"/>
              </a:rPr>
              <a:t>Radiasoudure</a:t>
            </a:r>
            <a:endParaRPr lang="fr-FR" sz="1800" b="0" dirty="0">
              <a:latin typeface="Raleway" panose="020B0503030101060003" pitchFamily="34" charset="0"/>
              <a:sym typeface="Wingdings" panose="05000000000000000000" pitchFamily="2" charset="2"/>
            </a:endParaRP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Motorisation instrumentée</a:t>
            </a:r>
          </a:p>
        </p:txBody>
      </p:sp>
      <p:pic>
        <p:nvPicPr>
          <p:cNvPr id="6" name="Image 5">
            <a:extLst>
              <a:ext uri="{FF2B5EF4-FFF2-40B4-BE49-F238E27FC236}">
                <a16:creationId xmlns:a16="http://schemas.microsoft.com/office/drawing/2014/main" id="{65E03032-3248-4058-93A7-0ADB099AE459}"/>
              </a:ext>
            </a:extLst>
          </p:cNvPr>
          <p:cNvPicPr>
            <a:picLocks noChangeAspect="1"/>
          </p:cNvPicPr>
          <p:nvPr/>
        </p:nvPicPr>
        <p:blipFill rotWithShape="1">
          <a:blip r:embed="rId2"/>
          <a:srcRect l="20408" r="22697"/>
          <a:stretch/>
        </p:blipFill>
        <p:spPr>
          <a:xfrm>
            <a:off x="5820509" y="843558"/>
            <a:ext cx="2920350" cy="3849646"/>
          </a:xfrm>
          <a:prstGeom prst="rect">
            <a:avLst/>
          </a:prstGeom>
        </p:spPr>
      </p:pic>
    </p:spTree>
    <p:extLst>
      <p:ext uri="{BB962C8B-B14F-4D97-AF65-F5344CB8AC3E}">
        <p14:creationId xmlns:p14="http://schemas.microsoft.com/office/powerpoint/2010/main" val="4185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Statistiques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922021"/>
            <a:ext cx="7706458" cy="3560049"/>
          </a:xfrm>
          <a:prstGeom prst="rect">
            <a:avLst/>
          </a:prstGeom>
        </p:spPr>
      </p:pic>
    </p:spTree>
    <p:extLst>
      <p:ext uri="{BB962C8B-B14F-4D97-AF65-F5344CB8AC3E}">
        <p14:creationId xmlns:p14="http://schemas.microsoft.com/office/powerpoint/2010/main" val="1787694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Journal d’intégration</a:t>
            </a:r>
          </a:p>
        </p:txBody>
      </p:sp>
      <p:sp>
        <p:nvSpPr>
          <p:cNvPr id="6" name="Espace réservé du texte 1">
            <a:extLst>
              <a:ext uri="{FF2B5EF4-FFF2-40B4-BE49-F238E27FC236}">
                <a16:creationId xmlns:a16="http://schemas.microsoft.com/office/drawing/2014/main" id="{F960F196-DBE2-41A6-ACE6-4C9CA0F78735}"/>
              </a:ext>
            </a:extLst>
          </p:cNvPr>
          <p:cNvSpPr txBox="1">
            <a:spLocks/>
          </p:cNvSpPr>
          <p:nvPr/>
        </p:nvSpPr>
        <p:spPr>
          <a:xfrm>
            <a:off x="251520" y="843558"/>
            <a:ext cx="5327199" cy="3345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dirty="0">
                <a:latin typeface="Raleway" panose="020B0503030101060003" pitchFamily="34" charset="0"/>
              </a:rPr>
              <a:t>A remplir après chaque séance d’intégration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Recense le travail prévu, les intégrateurs présents et le travail réalisé</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Permet de suivre l’évolution de l’intégration.</a:t>
            </a:r>
          </a:p>
          <a:p>
            <a:pPr>
              <a:buFont typeface="Wingdings" panose="05000000000000000000" pitchFamily="2" charset="2"/>
              <a:buChar char="§"/>
            </a:pPr>
            <a:endParaRPr lang="fr-FR" sz="2400" dirty="0">
              <a:latin typeface="Raleway" panose="020B0503030101060003" pitchFamily="34" charset="0"/>
            </a:endParaRPr>
          </a:p>
        </p:txBody>
      </p:sp>
    </p:spTree>
    <p:extLst>
      <p:ext uri="{BB962C8B-B14F-4D97-AF65-F5344CB8AC3E}">
        <p14:creationId xmlns:p14="http://schemas.microsoft.com/office/powerpoint/2010/main" val="3195787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Diagramme d’intégration prévisionnel</a:t>
            </a:r>
          </a:p>
        </p:txBody>
      </p:sp>
    </p:spTree>
    <p:extLst>
      <p:ext uri="{BB962C8B-B14F-4D97-AF65-F5344CB8AC3E}">
        <p14:creationId xmlns:p14="http://schemas.microsoft.com/office/powerpoint/2010/main" val="273549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28</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441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Début de l’intégration : </a:t>
            </a:r>
            <a:r>
              <a:rPr lang="fr-FR" sz="1800" dirty="0">
                <a:solidFill>
                  <a:srgbClr val="FF0000"/>
                </a:solidFill>
                <a:latin typeface="Raleway" panose="020B0503030101060003" pitchFamily="34" charset="0"/>
              </a:rPr>
              <a:t>Samedi 16 Mars 2019</a:t>
            </a:r>
          </a:p>
          <a:p>
            <a:pPr>
              <a:buFont typeface="Wingdings" panose="05000000000000000000" pitchFamily="2" charset="2"/>
              <a:buChar char="§"/>
            </a:pP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Samedi 16 Mars 2019</a:t>
            </a: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Intégration admission &amp; Validation sur </a:t>
            </a:r>
            <a:r>
              <a:rPr lang="fr-FR" sz="1800" dirty="0" err="1">
                <a:latin typeface="Raleway" panose="020B0503030101060003" pitchFamily="34" charset="0"/>
              </a:rPr>
              <a:t>Vulcanix</a:t>
            </a:r>
            <a:r>
              <a:rPr lang="fr-FR" sz="1800" dirty="0">
                <a:latin typeface="Raleway" panose="020B0503030101060003" pitchFamily="34" charset="0"/>
              </a:rPr>
              <a:t>, Intégration du pédalier, </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Intégration roue équipée, Faisceaux électrique, Direction, Freinage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p>
          <a:p>
            <a:pPr>
              <a:buFont typeface="Wingdings" panose="05000000000000000000" pitchFamily="2" charset="2"/>
              <a:buChar char="§"/>
            </a:pPr>
            <a:r>
              <a:rPr lang="fr-FR" sz="1800" b="1" dirty="0">
                <a:latin typeface="Raleway" panose="020B0503030101060003" pitchFamily="34" charset="0"/>
              </a:rPr>
              <a:t>Dernier Week end : </a:t>
            </a:r>
            <a:r>
              <a:rPr lang="fr-FR" sz="1800" dirty="0">
                <a:latin typeface="Raleway" panose="020B0503030101060003" pitchFamily="34" charset="0"/>
              </a:rPr>
              <a:t>Finition </a:t>
            </a:r>
          </a:p>
          <a:p>
            <a:pPr>
              <a:buFont typeface="Wingdings" panose="05000000000000000000" pitchFamily="2" charset="2"/>
              <a:buChar char="§"/>
            </a:pPr>
            <a:endParaRPr lang="fr-FR" sz="1800" dirty="0">
              <a:latin typeface="Raleway" panose="020B0503030101060003" pitchFamily="34" charset="0"/>
            </a:endParaRPr>
          </a:p>
          <a:p>
            <a:pPr>
              <a:buFont typeface="Wingdings" panose="05000000000000000000" pitchFamily="2" charset="2"/>
              <a:buChar char="§"/>
            </a:pPr>
            <a:r>
              <a:rPr lang="fr-FR" sz="1800" b="1" dirty="0">
                <a:solidFill>
                  <a:srgbClr val="FF0000"/>
                </a:solidFill>
                <a:latin typeface="Raleway" panose="020B0503030101060003" pitchFamily="34" charset="0"/>
              </a:rPr>
              <a:t>Fin de l’intégration : </a:t>
            </a:r>
            <a:r>
              <a:rPr lang="fr-FR" sz="1800" dirty="0">
                <a:solidFill>
                  <a:srgbClr val="FF0000"/>
                </a:solidFill>
                <a:latin typeface="Raleway" panose="020B0503030101060003" pitchFamily="34" charset="0"/>
              </a:rPr>
              <a:t>09 Avril 2019</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Mars 2019</a:t>
            </a: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Prochains Jalons :</a:t>
            </a:r>
          </a:p>
        </p:txBody>
      </p:sp>
    </p:spTree>
    <p:extLst>
      <p:ext uri="{BB962C8B-B14F-4D97-AF65-F5344CB8AC3E}">
        <p14:creationId xmlns:p14="http://schemas.microsoft.com/office/powerpoint/2010/main" val="369200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33878" y="-78215"/>
            <a:ext cx="7772400" cy="1102519"/>
          </a:xfrm>
        </p:spPr>
        <p:txBody>
          <a:bodyPr/>
          <a:lstStyle/>
          <a:p>
            <a:pPr algn="ctr"/>
            <a:r>
              <a:rPr lang="fr-FR" dirty="0"/>
              <a:t>Introduction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954" y="1327380"/>
            <a:ext cx="1951892" cy="2602523"/>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a:p>
            <a:pPr>
              <a:buFont typeface="Wingdings" panose="05000000000000000000" pitchFamily="2" charset="2"/>
              <a:buChar char="§"/>
            </a:pPr>
            <a:r>
              <a:rPr lang="fr-FR" sz="2400" b="0" dirty="0">
                <a:latin typeface="Raleway" panose="020B0503030101060003" pitchFamily="34" charset="0"/>
              </a:rPr>
              <a:t>Préparation de la validation</a:t>
            </a:r>
          </a:p>
          <a:p>
            <a:pPr>
              <a:buFont typeface="Wingdings" panose="05000000000000000000" pitchFamily="2" charset="2"/>
              <a:buChar char="§"/>
            </a:pPr>
            <a:r>
              <a:rPr lang="fr-FR" sz="2400" b="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31</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Point sur l’avancement</a:t>
            </a:r>
          </a:p>
          <a:p>
            <a:r>
              <a:rPr lang="fr-FR" sz="2000" b="0" dirty="0">
                <a:latin typeface="Raleway" panose="020B0503030101060003" pitchFamily="34" charset="0"/>
              </a:rPr>
              <a:t>Retard de 1 mois : Rattrapé</a:t>
            </a:r>
          </a:p>
          <a:p>
            <a:r>
              <a:rPr lang="fr-FR" sz="2000" b="0" dirty="0">
                <a:latin typeface="Raleway" panose="020B0503030101060003" pitchFamily="34" charset="0"/>
              </a:rPr>
              <a:t>Retard sur l’approvisionnement de bruts à La </a:t>
            </a:r>
            <a:r>
              <a:rPr lang="fr-FR" sz="2000" b="0" dirty="0" err="1">
                <a:latin typeface="Raleway" panose="020B0503030101060003" pitchFamily="34" charset="0"/>
              </a:rPr>
              <a:t>Mache</a:t>
            </a:r>
            <a:r>
              <a:rPr lang="fr-FR" sz="2000" b="0" dirty="0">
                <a:latin typeface="Raleway" panose="020B0503030101060003" pitchFamily="34" charset="0"/>
              </a:rPr>
              <a:t> Laser</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Indicateurs</a:t>
            </a:r>
          </a:p>
          <a:p>
            <a:r>
              <a:rPr lang="fr-FR" sz="2000" b="0" dirty="0">
                <a:latin typeface="Raleway" panose="020B0503030101060003" pitchFamily="34" charset="0"/>
              </a:rPr>
              <a:t>Structure tubulaire terminé (25 Janvier)</a:t>
            </a:r>
          </a:p>
          <a:p>
            <a:r>
              <a:rPr lang="fr-FR" sz="2000" b="0" dirty="0">
                <a:latin typeface="Raleway" panose="020B0503030101060003" pitchFamily="34" charset="0"/>
              </a:rPr>
              <a:t>Premières chapes soudées (31 Janvier)</a:t>
            </a:r>
          </a:p>
          <a:p>
            <a:r>
              <a:rPr lang="fr-FR" sz="2000" b="0" dirty="0">
                <a:latin typeface="Raleway" panose="020B0503030101060003" pitchFamily="34" charset="0"/>
              </a:rPr>
              <a:t>Ensemble des pièces </a:t>
            </a:r>
            <a:r>
              <a:rPr lang="fr-FR" sz="2000" b="0" dirty="0" err="1">
                <a:latin typeface="Raleway" panose="020B0503030101060003" pitchFamily="34" charset="0"/>
              </a:rPr>
              <a:t>Boisard</a:t>
            </a:r>
            <a:r>
              <a:rPr lang="fr-FR" sz="2000" b="0" dirty="0">
                <a:latin typeface="Raleway" panose="020B0503030101060003" pitchFamily="34" charset="0"/>
              </a:rPr>
              <a:t> terminées avant les vacances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Pièces fabriquées : </a:t>
            </a:r>
          </a:p>
          <a:p>
            <a:r>
              <a:rPr lang="fr-FR" sz="2000" b="0" dirty="0">
                <a:latin typeface="Raleway" panose="020B0503030101060003" pitchFamily="34" charset="0"/>
              </a:rPr>
              <a:t>Reçues : </a:t>
            </a:r>
          </a:p>
          <a:p>
            <a:r>
              <a:rPr lang="fr-FR" sz="2000" b="0" dirty="0">
                <a:latin typeface="Raleway" panose="020B0503030101060003" pitchFamily="34" charset="0"/>
              </a:rPr>
              <a:t>En cours : </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Pièces achetées : </a:t>
            </a:r>
          </a:p>
          <a:p>
            <a:r>
              <a:rPr lang="fr-FR" sz="2000" b="0" dirty="0">
                <a:latin typeface="Raleway" panose="020B0503030101060003" pitchFamily="34" charset="0"/>
              </a:rPr>
              <a:t>Reçues : </a:t>
            </a:r>
          </a:p>
          <a:p>
            <a:r>
              <a:rPr lang="fr-FR" sz="2000" b="0" dirty="0">
                <a:latin typeface="Raleway" panose="020B0503030101060003" pitchFamily="34" charset="0"/>
              </a:rPr>
              <a:t>Commandées :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latin typeface="Century Gothic" panose="020B0502020202020204" pitchFamily="34" charset="0"/>
              </a:rPr>
              <a:t>Présentation des </a:t>
            </a:r>
            <a:r>
              <a:rPr lang="fr-FR" dirty="0" err="1">
                <a:latin typeface="Century Gothic" panose="020B0502020202020204" pitchFamily="34" charset="0"/>
              </a:rPr>
              <a:t>KITs</a:t>
            </a:r>
            <a:r>
              <a:rPr lang="fr-FR" dirty="0">
                <a:latin typeface="Century Gothic" panose="020B0502020202020204" pitchFamily="34" charset="0"/>
              </a:rPr>
              <a:t> de montage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6</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46" y="1263142"/>
            <a:ext cx="2500312" cy="3333749"/>
          </a:xfrm>
          <a:prstGeom prst="rect">
            <a:avLst/>
          </a:prstGeom>
        </p:spPr>
      </p:pic>
    </p:spTree>
    <p:extLst>
      <p:ext uri="{BB962C8B-B14F-4D97-AF65-F5344CB8AC3E}">
        <p14:creationId xmlns:p14="http://schemas.microsoft.com/office/powerpoint/2010/main" val="254078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Fin février.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Durites et vase d’expansion : fin février</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Refroidissement</a:t>
            </a:r>
          </a:p>
        </p:txBody>
      </p:sp>
    </p:spTree>
    <p:extLst>
      <p:ext uri="{BB962C8B-B14F-4D97-AF65-F5344CB8AC3E}">
        <p14:creationId xmlns:p14="http://schemas.microsoft.com/office/powerpoint/2010/main" val="123696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Fin février.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Durites et vase d’expansion : fin février</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Moteur</a:t>
            </a:r>
          </a:p>
        </p:txBody>
      </p:sp>
      <p:pic>
        <p:nvPicPr>
          <p:cNvPr id="5" name="Image 4">
            <a:extLst>
              <a:ext uri="{FF2B5EF4-FFF2-40B4-BE49-F238E27FC236}">
                <a16:creationId xmlns:a16="http://schemas.microsoft.com/office/drawing/2014/main" id="{8AF7407C-87FA-4B94-9011-B884529F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375223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 20</a:t>
            </a:r>
          </a:p>
          <a:p>
            <a:pPr>
              <a:buFont typeface="Wingdings" panose="05000000000000000000" pitchFamily="2" charset="2"/>
              <a:buChar char="§"/>
            </a:pPr>
            <a:r>
              <a:rPr lang="fr-FR" sz="2400" dirty="0">
                <a:latin typeface="Raleway" panose="020B0503030101060003" pitchFamily="34" charset="0"/>
              </a:rPr>
              <a:t>Approvisionnés : 10</a:t>
            </a:r>
          </a:p>
          <a:p>
            <a:pPr>
              <a:buFont typeface="Wingdings" panose="05000000000000000000" pitchFamily="2" charset="2"/>
              <a:buChar char="§"/>
            </a:pPr>
            <a:r>
              <a:rPr lang="fr-FR" sz="2400" b="0" dirty="0">
                <a:latin typeface="Raleway" panose="020B0503030101060003" pitchFamily="34" charset="0"/>
              </a:rPr>
              <a:t>Admission offerte par ARRK</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Admission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84" y="1323241"/>
            <a:ext cx="4260913" cy="2839915"/>
          </a:xfrm>
          <a:prstGeom prst="rect">
            <a:avLst/>
          </a:prstGeom>
        </p:spPr>
      </p:pic>
    </p:spTree>
    <p:extLst>
      <p:ext uri="{BB962C8B-B14F-4D97-AF65-F5344CB8AC3E}">
        <p14:creationId xmlns:p14="http://schemas.microsoft.com/office/powerpoint/2010/main" val="2214412782"/>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660</Words>
  <Application>Microsoft Office PowerPoint</Application>
  <PresentationFormat>Affichage à l'écran (16:9)</PresentationFormat>
  <Paragraphs>174</Paragraphs>
  <Slides>31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Century Gothic</vt:lpstr>
      <vt:lpstr>Raleway</vt:lpstr>
      <vt:lpstr>Arial</vt:lpstr>
      <vt:lpstr>Wingdings</vt:lpstr>
      <vt:lpstr>Calibri</vt:lpstr>
      <vt:lpstr>Corbel</vt:lpstr>
      <vt:lpstr>EPSAC_Template_Rev2</vt:lpstr>
      <vt:lpstr>TOP Véhicule Optimus v1.0</vt:lpstr>
      <vt:lpstr>Table of contents</vt:lpstr>
      <vt:lpstr>Introduction</vt:lpstr>
      <vt:lpstr>Introduction</vt:lpstr>
      <vt:lpstr>Bilan logistique</vt:lpstr>
      <vt:lpstr>Présentation des KITs de montage</vt:lpstr>
      <vt:lpstr>Refroidissement</vt:lpstr>
      <vt:lpstr>Moteur</vt:lpstr>
      <vt:lpstr>Admission</vt:lpstr>
      <vt:lpstr>Pédalier</vt:lpstr>
      <vt:lpstr>Triangles</vt:lpstr>
      <vt:lpstr>Freinage</vt:lpstr>
      <vt:lpstr>Circuit de freinage</vt:lpstr>
      <vt:lpstr>Carrosserie</vt:lpstr>
      <vt:lpstr>Roue équipée</vt:lpstr>
      <vt:lpstr>Suspensions</vt:lpstr>
      <vt:lpstr>Barre anti roulis </vt:lpstr>
      <vt:lpstr>Transmission secondaire</vt:lpstr>
      <vt:lpstr>Electronique arrière &amp; arrière</vt:lpstr>
      <vt:lpstr>Direction</vt:lpstr>
      <vt:lpstr>Présentation des PVs de vérification</vt:lpstr>
      <vt:lpstr>Stratégie d’intégration</vt:lpstr>
      <vt:lpstr>Département châssis équipé</vt:lpstr>
      <vt:lpstr>Département Motorisation instrumentée</vt:lpstr>
      <vt:lpstr>Statistiques</vt:lpstr>
      <vt:lpstr>Journal d’intégration</vt:lpstr>
      <vt:lpstr>Diagramme d’intégration prévisionnel</vt:lpstr>
      <vt:lpstr>Planning d’intégration prévisionnel</vt:lpstr>
      <vt:lpstr>Prochains Jalons :</vt:lpstr>
      <vt:lpstr>Conclusion</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36</cp:revision>
  <dcterms:modified xsi:type="dcterms:W3CDTF">2019-03-09T18:14:48Z</dcterms:modified>
</cp:coreProperties>
</file>